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75" r:id="rId2"/>
    <p:sldId id="472" r:id="rId3"/>
    <p:sldId id="463" r:id="rId4"/>
    <p:sldId id="459" r:id="rId5"/>
    <p:sldId id="448" r:id="rId6"/>
    <p:sldId id="278" r:id="rId7"/>
    <p:sldId id="464" r:id="rId8"/>
    <p:sldId id="461" r:id="rId9"/>
    <p:sldId id="438" r:id="rId10"/>
    <p:sldId id="468" r:id="rId11"/>
    <p:sldId id="485" r:id="rId12"/>
    <p:sldId id="488" r:id="rId13"/>
    <p:sldId id="486" r:id="rId14"/>
    <p:sldId id="456" r:id="rId15"/>
    <p:sldId id="482" r:id="rId16"/>
    <p:sldId id="467" r:id="rId17"/>
    <p:sldId id="475" r:id="rId18"/>
    <p:sldId id="476" r:id="rId19"/>
    <p:sldId id="477" r:id="rId20"/>
    <p:sldId id="480" r:id="rId21"/>
    <p:sldId id="478" r:id="rId22"/>
    <p:sldId id="481" r:id="rId23"/>
    <p:sldId id="479" r:id="rId24"/>
    <p:sldId id="437" r:id="rId25"/>
    <p:sldId id="469" r:id="rId26"/>
    <p:sldId id="470" r:id="rId27"/>
    <p:sldId id="473" r:id="rId28"/>
    <p:sldId id="471" r:id="rId29"/>
    <p:sldId id="484" r:id="rId30"/>
    <p:sldId id="487" r:id="rId31"/>
    <p:sldId id="457" r:id="rId32"/>
    <p:sldId id="453" r:id="rId33"/>
    <p:sldId id="466" r:id="rId34"/>
    <p:sldId id="259" r:id="rId35"/>
    <p:sldId id="458" r:id="rId36"/>
    <p:sldId id="455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2"/>
    <a:srgbClr val="CA5C0E"/>
    <a:srgbClr val="009EC0"/>
    <a:srgbClr val="01B902"/>
    <a:srgbClr val="06C200"/>
    <a:srgbClr val="01FF3B"/>
    <a:srgbClr val="238BF3"/>
    <a:srgbClr val="0867BC"/>
    <a:srgbClr val="870000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1"/>
    <p:restoredTop sz="94626"/>
  </p:normalViewPr>
  <p:slideViewPr>
    <p:cSldViewPr>
      <p:cViewPr varScale="1">
        <p:scale>
          <a:sx n="116" d="100"/>
          <a:sy n="116" d="100"/>
        </p:scale>
        <p:origin x="79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Count</c:v>
                </c:pt>
              </c:strCache>
            </c:strRef>
          </c:tx>
          <c:spPr>
            <a:solidFill>
              <a:srgbClr val="009EC0"/>
            </a:solidFill>
            <a:ln w="25400"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Mark</c:v>
                </c:pt>
                <c:pt idx="1">
                  <c:v>Matthew</c:v>
                </c:pt>
                <c:pt idx="2">
                  <c:v>Luke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18</c:v>
                </c:pt>
                <c:pt idx="1">
                  <c:v>12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D6-774A-AEC1-01E5BF60A9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90563136"/>
        <c:axId val="768197296"/>
      </c:barChart>
      <c:catAx>
        <c:axId val="79056313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solidFill>
              <a:prstClr val="black">
                <a:lumMod val="65000"/>
                <a:lumOff val="35000"/>
                <a:alpha val="50000"/>
              </a:prstClr>
            </a:solidFill>
          </a:ln>
        </c:spPr>
        <c:txPr>
          <a:bodyPr/>
          <a:lstStyle/>
          <a:p>
            <a:pPr>
              <a:defRPr baseline="0">
                <a:solidFill>
                  <a:schemeClr val="bg1"/>
                </a:solidFill>
              </a:defRPr>
            </a:pPr>
            <a:endParaRPr lang="en-US"/>
          </a:p>
        </c:txPr>
        <c:crossAx val="768197296"/>
        <c:crosses val="autoZero"/>
        <c:auto val="1"/>
        <c:lblAlgn val="ctr"/>
        <c:lblOffset val="100"/>
        <c:noMultiLvlLbl val="0"/>
      </c:catAx>
      <c:valAx>
        <c:axId val="768197296"/>
        <c:scaling>
          <c:orientation val="minMax"/>
        </c:scaling>
        <c:delete val="1"/>
        <c:axPos val="l"/>
        <c:majorGridlines>
          <c:spPr>
            <a:ln>
              <a:solidFill>
                <a:prstClr val="black">
                  <a:lumMod val="65000"/>
                  <a:lumOff val="35000"/>
                  <a:alpha val="40000"/>
                </a:prstClr>
              </a:solidFill>
            </a:ln>
          </c:spPr>
        </c:majorGridlines>
        <c:numFmt formatCode="General" sourceLinked="1"/>
        <c:majorTickMark val="out"/>
        <c:minorTickMark val="none"/>
        <c:tickLblPos val="none"/>
        <c:crossAx val="79056313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08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01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2C3B37-55FA-284F-9E83-751B4EA6E9B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2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7" y="0"/>
            <a:ext cx="9144000" cy="838200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4754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838200"/>
            <a:ext cx="9144000" cy="5334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/>
              <a:t>Click to edit sub-title</a:t>
            </a:r>
          </a:p>
        </p:txBody>
      </p:sp>
    </p:spTree>
    <p:extLst>
      <p:ext uri="{BB962C8B-B14F-4D97-AF65-F5344CB8AC3E}">
        <p14:creationId xmlns:p14="http://schemas.microsoft.com/office/powerpoint/2010/main" val="36299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5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dirty="0"/>
              <a:t>Is the New Testament from Eyewitnesses?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1" b="8361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</a:t>
            </a:r>
            <a:r>
              <a:rPr lang="en-US" sz="3200" b="1" dirty="0">
                <a:highlight>
                  <a:srgbClr val="C00002"/>
                </a:highlight>
              </a:rPr>
              <a:t>the events had hardly passed out of sight</a:t>
            </a:r>
            <a:r>
              <a:rPr lang="en-US" sz="3200" dirty="0"/>
              <a:t>, conscious as I was that I had preserved the true story”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FLAVIUS JOSEPHUS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Life of Flavius Josephus, 361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36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1" b="8361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“I, on the contrary, have written a veracious account, at once comprehensive and detailed, of the war, </a:t>
            </a:r>
            <a:r>
              <a:rPr lang="en-US" sz="2700" b="1" dirty="0">
                <a:highlight>
                  <a:srgbClr val="C00002"/>
                </a:highlight>
              </a:rPr>
              <a:t>having been present in person at all the events</a:t>
            </a:r>
            <a:r>
              <a:rPr lang="en-US" sz="2700" dirty="0"/>
              <a:t>.”</a:t>
            </a:r>
            <a:endParaRPr lang="en-US" sz="27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FLAVIUS JOSEPHUS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Against </a:t>
            </a:r>
            <a:r>
              <a:rPr lang="en-US" sz="2000" i="1" dirty="0" err="1">
                <a:solidFill>
                  <a:schemeClr val="tx1"/>
                </a:solidFill>
              </a:rPr>
              <a:t>Apion</a:t>
            </a:r>
            <a:r>
              <a:rPr lang="en-US" sz="2000" i="1" dirty="0">
                <a:solidFill>
                  <a:schemeClr val="tx1"/>
                </a:solidFill>
              </a:rPr>
              <a:t>, 1.9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185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3.7037E-7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1" b="8361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“where some persons have written histories</a:t>
            </a:r>
            <a:r>
              <a:rPr lang="en-US" sz="3000" b="1" dirty="0"/>
              <a:t>,</a:t>
            </a:r>
            <a:r>
              <a:rPr lang="en-US" sz="3000" dirty="0"/>
              <a:t> and published them, </a:t>
            </a:r>
            <a:r>
              <a:rPr lang="en-US" sz="3000" b="1" dirty="0">
                <a:highlight>
                  <a:srgbClr val="C00002"/>
                </a:highlight>
              </a:rPr>
              <a:t>without having been in the places concerned</a:t>
            </a:r>
            <a:r>
              <a:rPr lang="en-US" sz="3000" dirty="0"/>
              <a:t>, …”</a:t>
            </a:r>
            <a:endParaRPr lang="en-US" sz="3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FLAVIUS JOSEPHUS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Against </a:t>
            </a:r>
            <a:r>
              <a:rPr lang="en-US" sz="2000" i="1" dirty="0" err="1">
                <a:solidFill>
                  <a:schemeClr val="tx1"/>
                </a:solidFill>
              </a:rPr>
              <a:t>Apion</a:t>
            </a:r>
            <a:r>
              <a:rPr lang="en-US" sz="2000" i="1" dirty="0">
                <a:solidFill>
                  <a:schemeClr val="tx1"/>
                </a:solidFill>
              </a:rPr>
              <a:t>, 1.8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98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4.44444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1" b="8361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“… but </a:t>
            </a:r>
            <a:r>
              <a:rPr lang="en-US" sz="3000" b="1" dirty="0">
                <a:highlight>
                  <a:srgbClr val="C00002"/>
                </a:highlight>
              </a:rPr>
              <a:t>these men put a few things together by hearsay</a:t>
            </a:r>
            <a:r>
              <a:rPr lang="en-US" sz="3000" dirty="0"/>
              <a:t>, and insolently abuse the world, and call these writings by the name of Histories.”</a:t>
            </a:r>
            <a:endParaRPr lang="en-US" sz="3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FLAVIUS JOSEPHUS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Against </a:t>
            </a:r>
            <a:r>
              <a:rPr lang="en-US" sz="2000" i="1" dirty="0" err="1">
                <a:solidFill>
                  <a:schemeClr val="tx1"/>
                </a:solidFill>
              </a:rPr>
              <a:t>Apion</a:t>
            </a:r>
            <a:r>
              <a:rPr lang="en-US" sz="2000" i="1" dirty="0">
                <a:solidFill>
                  <a:schemeClr val="tx1"/>
                </a:solidFill>
              </a:rPr>
              <a:t>, 1.8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755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4.44444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Document the claims that Luke makes in regards to his sources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83084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802737" y="1"/>
            <a:ext cx="11927937" cy="6934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45589" y="5606669"/>
            <a:ext cx="2398411" cy="3403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696075" y="5606669"/>
            <a:ext cx="49514" cy="349840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745588" y="5589320"/>
            <a:ext cx="2550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venir Book"/>
                <a:cs typeface="Avenir Book"/>
              </a:rPr>
              <a:t>Heirapolis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696075" y="5946984"/>
            <a:ext cx="2447925" cy="1435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ctr"/>
          <a:lstStyle/>
          <a:p>
            <a:r>
              <a:rPr lang="en-US" sz="800" dirty="0">
                <a:solidFill>
                  <a:schemeClr val="tx1"/>
                </a:solidFill>
              </a:rPr>
              <a:t>Home of Papias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696075" y="5942963"/>
            <a:ext cx="49513" cy="147533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87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00"/>
                            </p:stCondLst>
                            <p:childTnLst>
                              <p:par>
                                <p:cTn id="9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00"/>
                            </p:stCondLst>
                            <p:childTnLst>
                              <p:par>
                                <p:cTn id="12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236 -1.11111E-6 L 1.11022E-16 -1.11111E-6 " pathEditMode="relative" rAng="0" ptsTypes="AA">
                                      <p:cBhvr>
                                        <p:cTn id="13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.0169 L -3.33333E-6 1.85185E-6 " pathEditMode="relative" rAng="0" ptsTypes="AA">
                                      <p:cBhvr>
                                        <p:cTn id="2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1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7" grpId="0" animBg="1"/>
      <p:bldP spid="8" grpId="0"/>
      <p:bldP spid="8" grpId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b="6314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“For I did not think that information from the books would profit me as much as </a:t>
            </a:r>
            <a:r>
              <a:rPr lang="en-US" sz="2800" b="1" dirty="0">
                <a:highlight>
                  <a:srgbClr val="C00002"/>
                </a:highlight>
              </a:rPr>
              <a:t>information from a living and surviving voice.</a:t>
            </a:r>
            <a:r>
              <a:rPr lang="en-US" sz="2800" dirty="0"/>
              <a:t>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PAPIAS OF HIERAPOLIS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Ecclesiastical History 3.39.3-4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Writing ~110 CE of an earlier period (~80 CE)</a:t>
            </a:r>
          </a:p>
        </p:txBody>
      </p:sp>
    </p:spTree>
    <p:extLst>
      <p:ext uri="{BB962C8B-B14F-4D97-AF65-F5344CB8AC3E}">
        <p14:creationId xmlns:p14="http://schemas.microsoft.com/office/powerpoint/2010/main" val="4083967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b="6314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“I shall not hesitate also to put into </a:t>
            </a:r>
            <a:r>
              <a:rPr lang="en-US" sz="2400" b="1" dirty="0">
                <a:highlight>
                  <a:srgbClr val="C00002"/>
                </a:highlight>
              </a:rPr>
              <a:t>ordered form</a:t>
            </a:r>
            <a:r>
              <a:rPr lang="en-US" sz="2400" dirty="0"/>
              <a:t> for you, along with the interpretations, everything I learned carefully in the past from the elders and noted down carefully, for the truth of which I vouch.”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PAPIAS OF HIERAPOLIS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Ecclesiastical History 3.39.3-4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Writing ~110 CE of an earlier period (~80 CE)</a:t>
            </a:r>
          </a:p>
        </p:txBody>
      </p:sp>
    </p:spTree>
    <p:extLst>
      <p:ext uri="{BB962C8B-B14F-4D97-AF65-F5344CB8AC3E}">
        <p14:creationId xmlns:p14="http://schemas.microsoft.com/office/powerpoint/2010/main" val="35832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11111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b="6314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“For unlike most people I took no pleasure in those who told many different stories, but </a:t>
            </a:r>
            <a:r>
              <a:rPr lang="en-US" sz="2400" b="1" dirty="0">
                <a:highlight>
                  <a:srgbClr val="C00002"/>
                </a:highlight>
              </a:rPr>
              <a:t>only in those who taught the truth</a:t>
            </a:r>
            <a:r>
              <a:rPr lang="en-US" sz="2400" dirty="0"/>
              <a:t>.”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PAPIAS OF HIERAPOLIS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Ecclesiastical History 3.39.3-4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Writing ~110 CE of an earlier period (~80 CE)</a:t>
            </a:r>
          </a:p>
        </p:txBody>
      </p:sp>
    </p:spTree>
    <p:extLst>
      <p:ext uri="{BB962C8B-B14F-4D97-AF65-F5344CB8AC3E}">
        <p14:creationId xmlns:p14="http://schemas.microsoft.com/office/powerpoint/2010/main" val="57582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4.07407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b="6314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“Nor did I take pleasure in those who reported their memory of someone else’s commandments …”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PAPIAS OF HIERAPOLIS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Ecclesiastical History 3.39.3-4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Writing ~110 CE of an earlier period (~80 CE)</a:t>
            </a:r>
          </a:p>
        </p:txBody>
      </p:sp>
    </p:spTree>
    <p:extLst>
      <p:ext uri="{BB962C8B-B14F-4D97-AF65-F5344CB8AC3E}">
        <p14:creationId xmlns:p14="http://schemas.microsoft.com/office/powerpoint/2010/main" val="238137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2.22222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 (review)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Look for areas of agreement</a:t>
              </a:r>
              <a:r>
                <a:rPr lang="en-US" sz="2400" dirty="0">
                  <a:solidFill>
                    <a:schemeClr val="tx1"/>
                  </a:solidFill>
                </a:rPr>
                <a:t> before looking for areas of disagreement 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Remember that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you are a foreigner</a:t>
              </a:r>
              <a:r>
                <a:rPr lang="en-US" sz="2400" dirty="0">
                  <a:solidFill>
                    <a:schemeClr val="tx1"/>
                  </a:solidFill>
                </a:rPr>
                <a:t> spreading the Gospel in a foreign land (the United States)</a:t>
              </a:r>
              <a:endParaRPr lang="en-US" sz="2400" b="1" dirty="0">
                <a:solidFill>
                  <a:schemeClr val="tx1"/>
                </a:solidFill>
                <a:highlight>
                  <a:srgbClr val="C00002"/>
                </a:highlight>
              </a:endParaRP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53FE901-2C2F-4BB1-823F-ECEF9F2EAA15}"/>
              </a:ext>
            </a:extLst>
          </p:cNvPr>
          <p:cNvGrpSpPr/>
          <p:nvPr/>
        </p:nvGrpSpPr>
        <p:grpSpPr>
          <a:xfrm>
            <a:off x="542925" y="3957935"/>
            <a:ext cx="8001000" cy="685800"/>
            <a:chOff x="533400" y="2895600"/>
            <a:chExt cx="8001000" cy="68580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2C677C9-88C2-49D3-BCB9-593CC4B97AE3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3291025-DAB6-4E46-86B5-765B8FAC42E5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Build a case</a:t>
              </a:r>
              <a:r>
                <a:rPr lang="en-US" sz="2400" dirty="0">
                  <a:solidFill>
                    <a:schemeClr val="tx1"/>
                  </a:solidFill>
                </a:rPr>
                <a:t> for the Gospel starting with the areas of agreement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2870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b="6314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“…but only in those </a:t>
            </a:r>
            <a:r>
              <a:rPr lang="en-US" sz="2800" b="1" dirty="0">
                <a:highlight>
                  <a:srgbClr val="C00002"/>
                </a:highlight>
              </a:rPr>
              <a:t>who reported their memory of the commandments given by the Lord</a:t>
            </a:r>
            <a:r>
              <a:rPr lang="en-US" sz="2800" dirty="0"/>
              <a:t> to the faith and proceeding from the Truth itself.”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PAPIAS OF HIERAPOLIS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Ecclesiastical History 3.39.3-4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Writing ~110 CE of an earlier period (~80 CE)</a:t>
            </a:r>
          </a:p>
        </p:txBody>
      </p:sp>
    </p:spTree>
    <p:extLst>
      <p:ext uri="{BB962C8B-B14F-4D97-AF65-F5344CB8AC3E}">
        <p14:creationId xmlns:p14="http://schemas.microsoft.com/office/powerpoint/2010/main" val="2498040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7.40741E-7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b="6314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“And if by chance anyone who had been in attendance on the elders arrived, I </a:t>
            </a:r>
            <a:r>
              <a:rPr lang="en-US" sz="2800" b="1" dirty="0">
                <a:highlight>
                  <a:srgbClr val="C00002"/>
                </a:highlight>
              </a:rPr>
              <a:t>made enquiries</a:t>
            </a:r>
            <a:r>
              <a:rPr lang="en-US" sz="2800" dirty="0"/>
              <a:t> about the words of the elders—…”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PAPIAS OF HIERAPOLIS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Ecclesiastical History 3.39.3-4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Writing ~110 CE of an earlier period (~80 CE)</a:t>
            </a:r>
          </a:p>
        </p:txBody>
      </p:sp>
    </p:spTree>
    <p:extLst>
      <p:ext uri="{BB962C8B-B14F-4D97-AF65-F5344CB8AC3E}">
        <p14:creationId xmlns:p14="http://schemas.microsoft.com/office/powerpoint/2010/main" val="190652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7.40741E-7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b="6314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“… what </a:t>
            </a:r>
            <a:r>
              <a:rPr lang="en-US" sz="2600" b="1" u="sng" dirty="0"/>
              <a:t>Andrew</a:t>
            </a:r>
            <a:r>
              <a:rPr lang="en-US" sz="2600" dirty="0"/>
              <a:t> or </a:t>
            </a:r>
            <a:r>
              <a:rPr lang="en-US" sz="2600" b="1" u="sng" dirty="0"/>
              <a:t>Peter</a:t>
            </a:r>
            <a:r>
              <a:rPr lang="en-US" sz="2600" dirty="0"/>
              <a:t> </a:t>
            </a:r>
            <a:r>
              <a:rPr lang="en-US" sz="2600" b="1" dirty="0">
                <a:highlight>
                  <a:srgbClr val="C00002"/>
                </a:highlight>
              </a:rPr>
              <a:t>had said</a:t>
            </a:r>
            <a:r>
              <a:rPr lang="en-US" sz="2600" dirty="0"/>
              <a:t>, or </a:t>
            </a:r>
            <a:r>
              <a:rPr lang="en-US" sz="2600" b="1" u="sng" dirty="0"/>
              <a:t>Philip</a:t>
            </a:r>
            <a:r>
              <a:rPr lang="en-US" sz="2600" dirty="0"/>
              <a:t> or </a:t>
            </a:r>
            <a:r>
              <a:rPr lang="en-US" sz="2600" b="1" u="sng" dirty="0"/>
              <a:t>Thomas</a:t>
            </a:r>
            <a:r>
              <a:rPr lang="en-US" sz="2600" dirty="0"/>
              <a:t> or </a:t>
            </a:r>
            <a:r>
              <a:rPr lang="en-US" sz="2600" b="1" u="sng" dirty="0"/>
              <a:t>James</a:t>
            </a:r>
            <a:r>
              <a:rPr lang="en-US" sz="2600" dirty="0"/>
              <a:t> or </a:t>
            </a:r>
            <a:r>
              <a:rPr lang="en-US" sz="2600" b="1" u="sng" dirty="0"/>
              <a:t>John</a:t>
            </a:r>
            <a:r>
              <a:rPr lang="en-US" sz="2600" dirty="0"/>
              <a:t> or </a:t>
            </a:r>
            <a:r>
              <a:rPr lang="en-US" sz="2600" b="1" u="sng" dirty="0"/>
              <a:t>Matthew</a:t>
            </a:r>
            <a:r>
              <a:rPr lang="en-US" sz="2600" dirty="0"/>
              <a:t> or any other of the Lord’s disciples, and whatever </a:t>
            </a:r>
            <a:r>
              <a:rPr lang="en-US" sz="2600" b="1" u="sng" dirty="0" err="1"/>
              <a:t>Aristion</a:t>
            </a:r>
            <a:r>
              <a:rPr lang="en-US" sz="2600" dirty="0"/>
              <a:t> and </a:t>
            </a:r>
            <a:r>
              <a:rPr lang="en-US" sz="2600" b="1" u="sng" dirty="0"/>
              <a:t>John the Elder</a:t>
            </a:r>
            <a:r>
              <a:rPr lang="en-US" sz="2600" dirty="0"/>
              <a:t>, the Lord’s disciples, </a:t>
            </a:r>
            <a:r>
              <a:rPr lang="en-US" sz="2600" b="1" dirty="0">
                <a:highlight>
                  <a:srgbClr val="C00002"/>
                </a:highlight>
              </a:rPr>
              <a:t>were saying</a:t>
            </a:r>
            <a:r>
              <a:rPr lang="en-US" sz="2600" dirty="0"/>
              <a:t>.”</a:t>
            </a:r>
            <a:endParaRPr lang="en-US" sz="26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PAPIAS OF HIERAPOLIS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Ecclesiastical History 3.39.3-4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Writing ~110 CE of an earlier period (~80 CE)</a:t>
            </a:r>
          </a:p>
        </p:txBody>
      </p:sp>
    </p:spTree>
    <p:extLst>
      <p:ext uri="{BB962C8B-B14F-4D97-AF65-F5344CB8AC3E}">
        <p14:creationId xmlns:p14="http://schemas.microsoft.com/office/powerpoint/2010/main" val="315989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89 L -1.38889E-6 3.33333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14" b="6314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“For I did not think that information from the books would profit me as much as </a:t>
            </a:r>
            <a:r>
              <a:rPr lang="en-US" sz="2800" b="1" dirty="0">
                <a:highlight>
                  <a:srgbClr val="C00002"/>
                </a:highlight>
              </a:rPr>
              <a:t>information from a living and surviving voice.</a:t>
            </a:r>
            <a:r>
              <a:rPr lang="en-US" sz="2800" dirty="0"/>
              <a:t>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PAPIAS OF HIERAPOLIS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Ecclesiastical History 3.39.3-4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Writing ~110 CE of an earlier period (~80 CE)</a:t>
            </a:r>
          </a:p>
        </p:txBody>
      </p:sp>
    </p:spTree>
    <p:extLst>
      <p:ext uri="{BB962C8B-B14F-4D97-AF65-F5344CB8AC3E}">
        <p14:creationId xmlns:p14="http://schemas.microsoft.com/office/powerpoint/2010/main" val="3868909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7.40741E-7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F0A24239-B8B1-6345-8589-CEB1A06D401D}"/>
              </a:ext>
            </a:extLst>
          </p:cNvPr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Chain of Custody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733BC2A-1804-1C44-A6E2-1436E09BB96B}"/>
              </a:ext>
            </a:extLst>
          </p:cNvPr>
          <p:cNvGrpSpPr/>
          <p:nvPr/>
        </p:nvGrpSpPr>
        <p:grpSpPr>
          <a:xfrm>
            <a:off x="2000794" y="1066800"/>
            <a:ext cx="4783183" cy="5281748"/>
            <a:chOff x="2000794" y="1066800"/>
            <a:chExt cx="4783183" cy="528174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82C36167-53C7-724E-BADF-EFCB461DEEF7}"/>
                </a:ext>
              </a:extLst>
            </p:cNvPr>
            <p:cNvSpPr/>
            <p:nvPr/>
          </p:nvSpPr>
          <p:spPr>
            <a:xfrm>
              <a:off x="3677194" y="1066800"/>
              <a:ext cx="1524000" cy="914400"/>
            </a:xfrm>
            <a:prstGeom prst="roundRect">
              <a:avLst>
                <a:gd name="adj" fmla="val 2906"/>
              </a:avLst>
            </a:prstGeom>
            <a:solidFill>
              <a:srgbClr val="CA5C0E"/>
            </a:solidFill>
            <a:ln>
              <a:solidFill>
                <a:srgbClr val="CA5C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Jesus</a:t>
              </a:r>
            </a:p>
          </p:txBody>
        </p:sp>
        <p:cxnSp>
          <p:nvCxnSpPr>
            <p:cNvPr id="8" name="Elbow Connector 7">
              <a:extLst>
                <a:ext uri="{FF2B5EF4-FFF2-40B4-BE49-F238E27FC236}">
                  <a16:creationId xmlns:a16="http://schemas.microsoft.com/office/drawing/2014/main" id="{46293F90-8208-854B-8999-6D9170B2071B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 rot="5400000">
              <a:off x="4248694" y="2171700"/>
              <a:ext cx="381000" cy="12700"/>
            </a:xfrm>
            <a:prstGeom prst="bentConnector3">
              <a:avLst>
                <a:gd name="adj1" fmla="val 200857"/>
              </a:avLst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Elbow Connector 9">
              <a:extLst>
                <a:ext uri="{FF2B5EF4-FFF2-40B4-BE49-F238E27FC236}">
                  <a16:creationId xmlns:a16="http://schemas.microsoft.com/office/drawing/2014/main" id="{439977DE-0EB2-E94F-8278-F6E53D2E10EB}"/>
                </a:ext>
              </a:extLst>
            </p:cNvPr>
            <p:cNvCxnSpPr>
              <a:cxnSpLocks/>
              <a:stCxn id="11" idx="2"/>
              <a:endCxn id="17" idx="0"/>
            </p:cNvCxnSpPr>
            <p:nvPr/>
          </p:nvCxnSpPr>
          <p:spPr>
            <a:xfrm rot="16200000" flipH="1">
              <a:off x="4810397" y="2905397"/>
              <a:ext cx="838200" cy="1580606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781F2601-81C5-8942-A8B5-58D55D992E9C}"/>
                </a:ext>
              </a:extLst>
            </p:cNvPr>
            <p:cNvSpPr/>
            <p:nvPr/>
          </p:nvSpPr>
          <p:spPr>
            <a:xfrm>
              <a:off x="3677194" y="2362200"/>
              <a:ext cx="1524000" cy="914400"/>
            </a:xfrm>
            <a:prstGeom prst="roundRect">
              <a:avLst>
                <a:gd name="adj" fmla="val 2906"/>
              </a:avLst>
            </a:prstGeom>
            <a:solidFill>
              <a:srgbClr val="009EC0"/>
            </a:solidFill>
            <a:ln>
              <a:solidFill>
                <a:srgbClr val="009E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John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03C5D863-CD33-FB46-AA01-B9DD6313641B}"/>
                </a:ext>
              </a:extLst>
            </p:cNvPr>
            <p:cNvSpPr/>
            <p:nvPr/>
          </p:nvSpPr>
          <p:spPr>
            <a:xfrm>
              <a:off x="2000794" y="4114800"/>
              <a:ext cx="1524000" cy="914400"/>
            </a:xfrm>
            <a:prstGeom prst="roundRect">
              <a:avLst>
                <a:gd name="adj" fmla="val 2906"/>
              </a:avLst>
            </a:prstGeom>
            <a:solidFill>
              <a:srgbClr val="009EC0"/>
            </a:solidFill>
            <a:ln>
              <a:solidFill>
                <a:srgbClr val="009E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Papias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311C4E86-1BC3-8948-ACA0-213B24BFA505}"/>
                </a:ext>
              </a:extLst>
            </p:cNvPr>
            <p:cNvSpPr/>
            <p:nvPr/>
          </p:nvSpPr>
          <p:spPr>
            <a:xfrm>
              <a:off x="5257800" y="4114800"/>
              <a:ext cx="1524000" cy="914400"/>
            </a:xfrm>
            <a:prstGeom prst="roundRect">
              <a:avLst>
                <a:gd name="adj" fmla="val 2906"/>
              </a:avLst>
            </a:prstGeom>
            <a:solidFill>
              <a:srgbClr val="009EC0"/>
            </a:solidFill>
            <a:ln>
              <a:solidFill>
                <a:srgbClr val="009E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Polycarp</a:t>
              </a:r>
            </a:p>
          </p:txBody>
        </p: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096F4126-6B8C-374A-994B-780A08892A32}"/>
                </a:ext>
              </a:extLst>
            </p:cNvPr>
            <p:cNvCxnSpPr>
              <a:cxnSpLocks/>
              <a:stCxn id="11" idx="2"/>
              <a:endCxn id="16" idx="0"/>
            </p:cNvCxnSpPr>
            <p:nvPr/>
          </p:nvCxnSpPr>
          <p:spPr>
            <a:xfrm rot="5400000">
              <a:off x="3181894" y="2857500"/>
              <a:ext cx="838200" cy="1676400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C686002C-48C6-B64E-8C5E-BF2810264B7B}"/>
                </a:ext>
              </a:extLst>
            </p:cNvPr>
            <p:cNvSpPr/>
            <p:nvPr/>
          </p:nvSpPr>
          <p:spPr>
            <a:xfrm>
              <a:off x="5259977" y="5434148"/>
              <a:ext cx="1524000" cy="914400"/>
            </a:xfrm>
            <a:prstGeom prst="roundRect">
              <a:avLst>
                <a:gd name="adj" fmla="val 2906"/>
              </a:avLst>
            </a:prstGeom>
            <a:solidFill>
              <a:srgbClr val="009EC0"/>
            </a:solidFill>
            <a:ln>
              <a:solidFill>
                <a:srgbClr val="009E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Irenaeus</a:t>
              </a:r>
            </a:p>
          </p:txBody>
        </p:sp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24A66E8-E84B-864C-8D32-3F6D1D3B6A6E}"/>
                </a:ext>
              </a:extLst>
            </p:cNvPr>
            <p:cNvCxnSpPr>
              <a:cxnSpLocks/>
              <a:stCxn id="17" idx="2"/>
              <a:endCxn id="31" idx="0"/>
            </p:cNvCxnSpPr>
            <p:nvPr/>
          </p:nvCxnSpPr>
          <p:spPr>
            <a:xfrm rot="16200000" flipH="1">
              <a:off x="5818414" y="5230585"/>
              <a:ext cx="404948" cy="2177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72683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1" b="8361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“But now when these men are no longer with us, and you think you cannot be contradicted, you venture to publish it.”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FLAVIUS JOSEPHUS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Life of Flavius Josephus, 336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26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38" b="7238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“﻿gathering information out of a book is not the same thing, nor even comparable to </a:t>
            </a:r>
            <a:r>
              <a:rPr lang="en-US" sz="3000" b="1" dirty="0">
                <a:highlight>
                  <a:srgbClr val="C00002"/>
                </a:highlight>
              </a:rPr>
              <a:t>learning from the living voice</a:t>
            </a:r>
            <a:r>
              <a:rPr lang="en-US" sz="3000" dirty="0"/>
              <a:t>.”</a:t>
            </a:r>
            <a:endParaRPr lang="en-US" sz="3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GALEN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﻿De </a:t>
            </a:r>
            <a:r>
              <a:rPr lang="en-US" sz="2000" i="1" dirty="0" err="1">
                <a:solidFill>
                  <a:schemeClr val="tx1"/>
                </a:solidFill>
              </a:rPr>
              <a:t>Compositione</a:t>
            </a:r>
            <a:r>
              <a:rPr lang="en-US" sz="2000" i="1" dirty="0">
                <a:solidFill>
                  <a:schemeClr val="tx1"/>
                </a:solidFill>
              </a:rPr>
              <a:t> </a:t>
            </a:r>
            <a:r>
              <a:rPr lang="en-US" sz="2000" i="1" dirty="0" err="1">
                <a:solidFill>
                  <a:schemeClr val="tx1"/>
                </a:solidFill>
              </a:rPr>
              <a:t>Medicamentorum</a:t>
            </a:r>
            <a:r>
              <a:rPr lang="en-US" sz="2000" i="1" dirty="0">
                <a:solidFill>
                  <a:schemeClr val="tx1"/>
                </a:solidFill>
              </a:rPr>
              <a:t> Secundum Locus, 6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53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38" b="7238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“﻿</a:t>
            </a:r>
            <a:r>
              <a:rPr lang="en-US" sz="3000" b="1" dirty="0">
                <a:highlight>
                  <a:srgbClr val="C00002"/>
                </a:highlight>
              </a:rPr>
              <a:t>better to be an eyewitness</a:t>
            </a:r>
            <a:r>
              <a:rPr lang="en-US" sz="3000" b="1" baseline="30000" dirty="0">
                <a:highlight>
                  <a:srgbClr val="C00002"/>
                </a:highlight>
              </a:rPr>
              <a:t>1</a:t>
            </a:r>
            <a:r>
              <a:rPr lang="en-US" sz="3000" dirty="0"/>
              <a:t> by the side of the master himself and not to be like those who navigate out of books.”</a:t>
            </a:r>
            <a:endParaRPr lang="en-US" sz="30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GALEN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﻿De </a:t>
            </a:r>
            <a:r>
              <a:rPr lang="en-US" sz="2000" i="1" dirty="0" err="1">
                <a:solidFill>
                  <a:schemeClr val="tx1"/>
                </a:solidFill>
              </a:rPr>
              <a:t>Temperamentis</a:t>
            </a:r>
            <a:r>
              <a:rPr lang="en-US" sz="2000" i="1" dirty="0">
                <a:solidFill>
                  <a:schemeClr val="tx1"/>
                </a:solidFill>
              </a:rPr>
              <a:t>, 6</a:t>
            </a:r>
          </a:p>
          <a:p>
            <a:endParaRPr lang="en-US" sz="2000" i="1" dirty="0">
              <a:solidFill>
                <a:schemeClr val="tx1"/>
              </a:solidFill>
            </a:endParaRPr>
          </a:p>
          <a:p>
            <a:r>
              <a:rPr lang="en-US" sz="2000" i="1" baseline="30000" dirty="0">
                <a:solidFill>
                  <a:schemeClr val="tx1"/>
                </a:solidFill>
              </a:rPr>
              <a:t>1</a:t>
            </a:r>
            <a:r>
              <a:rPr lang="en-US" sz="2000" i="1" dirty="0">
                <a:solidFill>
                  <a:schemeClr val="tx1"/>
                </a:solidFill>
              </a:rPr>
              <a:t> Same word that Luke uses (</a:t>
            </a:r>
            <a:r>
              <a:rPr lang="el-GR" sz="2000" i="1" dirty="0" err="1">
                <a:solidFill>
                  <a:schemeClr val="tx1"/>
                </a:solidFill>
              </a:rPr>
              <a:t>αὐτόπτης</a:t>
            </a:r>
            <a:r>
              <a:rPr lang="en-US" sz="2000" i="1" dirty="0">
                <a:solidFill>
                  <a:schemeClr val="tx1"/>
                </a:solidFill>
              </a:rPr>
              <a:t>)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1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" r="2218"/>
          <a:stretch/>
        </p:blipFill>
        <p:spPr bwMode="auto">
          <a:xfrm flipH="1"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“﻿﻿As to the facts themselves, [the historian] should not assemble them at random, but only after much laborious and </a:t>
            </a:r>
            <a:r>
              <a:rPr lang="en-US" sz="2700" b="1" dirty="0">
                <a:highlight>
                  <a:srgbClr val="C00002"/>
                </a:highlight>
              </a:rPr>
              <a:t>painstaking investigation</a:t>
            </a:r>
            <a:r>
              <a:rPr lang="en-US" sz="2700" dirty="0"/>
              <a:t>”</a:t>
            </a:r>
            <a:endParaRPr lang="en-US" sz="27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LUCIAN OF SAMISOTA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﻿Quomodo </a:t>
            </a:r>
            <a:r>
              <a:rPr lang="en-US" sz="2000" i="1" dirty="0" err="1">
                <a:solidFill>
                  <a:schemeClr val="tx1"/>
                </a:solidFill>
              </a:rPr>
              <a:t>historia</a:t>
            </a:r>
            <a:r>
              <a:rPr lang="en-US" sz="2000" i="1" dirty="0">
                <a:solidFill>
                  <a:schemeClr val="tx1"/>
                </a:solidFill>
              </a:rPr>
              <a:t> </a:t>
            </a:r>
            <a:r>
              <a:rPr lang="en-US" sz="2000" i="1" dirty="0" err="1">
                <a:solidFill>
                  <a:schemeClr val="tx1"/>
                </a:solidFill>
              </a:rPr>
              <a:t>conscribenda</a:t>
            </a:r>
            <a:r>
              <a:rPr lang="en-US" sz="2000" i="1" dirty="0">
                <a:solidFill>
                  <a:schemeClr val="tx1"/>
                </a:solidFill>
              </a:rPr>
              <a:t> sit, 47 </a:t>
            </a:r>
          </a:p>
        </p:txBody>
      </p:sp>
    </p:spTree>
    <p:extLst>
      <p:ext uri="{BB962C8B-B14F-4D97-AF65-F5344CB8AC3E}">
        <p14:creationId xmlns:p14="http://schemas.microsoft.com/office/powerpoint/2010/main" val="377283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2.59259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" r="2218"/>
          <a:stretch/>
        </p:blipFill>
        <p:spPr bwMode="auto">
          <a:xfrm flipH="1"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“﻿He should </a:t>
            </a:r>
            <a:r>
              <a:rPr lang="en-US" sz="3200" b="1" dirty="0">
                <a:highlight>
                  <a:srgbClr val="C00002"/>
                </a:highlight>
              </a:rPr>
              <a:t>for preference be an eyewitness</a:t>
            </a:r>
            <a:r>
              <a:rPr lang="en-US" sz="3200" dirty="0"/>
              <a:t> but, if not, listen to those who tell the more impartial story”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LUCIAN OF SAMISOTA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﻿Quomodo </a:t>
            </a:r>
            <a:r>
              <a:rPr lang="en-US" sz="2000" i="1" dirty="0" err="1">
                <a:solidFill>
                  <a:schemeClr val="tx1"/>
                </a:solidFill>
              </a:rPr>
              <a:t>historia</a:t>
            </a:r>
            <a:r>
              <a:rPr lang="en-US" sz="2000" i="1" dirty="0">
                <a:solidFill>
                  <a:schemeClr val="tx1"/>
                </a:solidFill>
              </a:rPr>
              <a:t> </a:t>
            </a:r>
            <a:r>
              <a:rPr lang="en-US" sz="2000" i="1" dirty="0" err="1">
                <a:solidFill>
                  <a:schemeClr val="tx1"/>
                </a:solidFill>
              </a:rPr>
              <a:t>conscribenda</a:t>
            </a:r>
            <a:r>
              <a:rPr lang="en-US" sz="2000" i="1" dirty="0">
                <a:solidFill>
                  <a:schemeClr val="tx1"/>
                </a:solidFill>
              </a:rPr>
              <a:t> sit, 47 </a:t>
            </a:r>
          </a:p>
        </p:txBody>
      </p:sp>
    </p:spTree>
    <p:extLst>
      <p:ext uri="{BB962C8B-B14F-4D97-AF65-F5344CB8AC3E}">
        <p14:creationId xmlns:p14="http://schemas.microsoft.com/office/powerpoint/2010/main" val="2985505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93B67A6-37CB-B448-9A55-5D6DC1CFB55E}"/>
              </a:ext>
            </a:extLst>
          </p:cNvPr>
          <p:cNvGrpSpPr/>
          <p:nvPr/>
        </p:nvGrpSpPr>
        <p:grpSpPr>
          <a:xfrm>
            <a:off x="381000" y="1981200"/>
            <a:ext cx="3581401" cy="3276600"/>
            <a:chOff x="381000" y="1981200"/>
            <a:chExt cx="3581401" cy="327660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75404D3-4369-3F43-9E82-6895C5FA0CA5}"/>
                </a:ext>
              </a:extLst>
            </p:cNvPr>
            <p:cNvSpPr/>
            <p:nvPr/>
          </p:nvSpPr>
          <p:spPr>
            <a:xfrm>
              <a:off x="533400" y="1981200"/>
              <a:ext cx="3276600" cy="32766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00" dirty="0">
                  <a:solidFill>
                    <a:schemeClr val="tx1"/>
                  </a:solidFill>
                </a:rPr>
                <a:t>183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C3DA3B7-E3A6-6F4C-8AD5-BB3B77BC10C3}"/>
                </a:ext>
              </a:extLst>
            </p:cNvPr>
            <p:cNvSpPr txBox="1"/>
            <p:nvPr/>
          </p:nvSpPr>
          <p:spPr>
            <a:xfrm>
              <a:off x="381001" y="2590800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Questions Jesus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9DDF79-0218-8B46-9CAC-3D4AAF2BD66F}"/>
                </a:ext>
              </a:extLst>
            </p:cNvPr>
            <p:cNvSpPr txBox="1"/>
            <p:nvPr/>
          </p:nvSpPr>
          <p:spPr>
            <a:xfrm>
              <a:off x="381000" y="4191000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Answered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AEA1034-94DC-3E43-8B64-47BF19B259A2}"/>
              </a:ext>
            </a:extLst>
          </p:cNvPr>
          <p:cNvGrpSpPr/>
          <p:nvPr/>
        </p:nvGrpSpPr>
        <p:grpSpPr>
          <a:xfrm>
            <a:off x="5020936" y="1968500"/>
            <a:ext cx="3581401" cy="3276600"/>
            <a:chOff x="5020936" y="1968500"/>
            <a:chExt cx="3581401" cy="32766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E5246B6-F983-9344-909E-66837862A7D6}"/>
                </a:ext>
              </a:extLst>
            </p:cNvPr>
            <p:cNvSpPr/>
            <p:nvPr/>
          </p:nvSpPr>
          <p:spPr>
            <a:xfrm>
              <a:off x="5181600" y="1968500"/>
              <a:ext cx="3276600" cy="3276600"/>
            </a:xfrm>
            <a:prstGeom prst="ellipse">
              <a:avLst/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00" dirty="0">
                  <a:solidFill>
                    <a:schemeClr val="tx1"/>
                  </a:solidFill>
                </a:rPr>
                <a:t>307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9B670C-6F07-6042-B3C6-D880A52A201D}"/>
                </a:ext>
              </a:extLst>
            </p:cNvPr>
            <p:cNvSpPr txBox="1"/>
            <p:nvPr/>
          </p:nvSpPr>
          <p:spPr>
            <a:xfrm>
              <a:off x="5020937" y="2590800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Questions Jesus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8623545-D8BB-5A4B-9D99-F3CA1917D698}"/>
                </a:ext>
              </a:extLst>
            </p:cNvPr>
            <p:cNvSpPr txBox="1"/>
            <p:nvPr/>
          </p:nvSpPr>
          <p:spPr>
            <a:xfrm>
              <a:off x="5020936" y="4191000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Asked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247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0" r="2600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“﻿Papias assumes that the value of oral traditions depends on their derivation from </a:t>
            </a:r>
            <a:r>
              <a:rPr lang="en-US" sz="3200" b="1" dirty="0">
                <a:highlight>
                  <a:srgbClr val="C00002"/>
                </a:highlight>
              </a:rPr>
              <a:t>still living witnesses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RICHARD BAUCKHAM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﻿Jesus and the Eyewitnesses (page 28)</a:t>
            </a:r>
          </a:p>
        </p:txBody>
      </p:sp>
    </p:spTree>
    <p:extLst>
      <p:ext uri="{BB962C8B-B14F-4D97-AF65-F5344CB8AC3E}">
        <p14:creationId xmlns:p14="http://schemas.microsoft.com/office/powerpoint/2010/main" val="3567954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11111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Document the claims of 1 Corinthians 15:1-8 regarding the resurrection account sources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7800856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" b="95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</a:t>
            </a:r>
            <a:r>
              <a:rPr lang="en-US" sz="2800" b="1" dirty="0">
                <a:highlight>
                  <a:srgbClr val="C00002"/>
                </a:highlight>
              </a:rPr>
              <a:t>those who were healed … were always present</a:t>
            </a:r>
            <a:r>
              <a:rPr lang="en-US" sz="2800" dirty="0"/>
              <a:t>, </a:t>
            </a:r>
          </a:p>
          <a:p>
            <a:r>
              <a:rPr lang="en-US" sz="2800" dirty="0"/>
              <a:t>not merely when the Savior … some of them survived </a:t>
            </a:r>
            <a:r>
              <a:rPr lang="en-US" sz="2800" b="1" dirty="0">
                <a:highlight>
                  <a:srgbClr val="C00002"/>
                </a:highlight>
              </a:rPr>
              <a:t>even to our own times</a:t>
            </a:r>
            <a:r>
              <a:rPr lang="en-US" sz="2800" dirty="0"/>
              <a:t>”</a:t>
            </a:r>
            <a:endParaRPr lang="en-US" sz="28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QUADRATUS OF ATHENS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Ecclesiastical History 4.3.2</a:t>
            </a:r>
            <a:br>
              <a:rPr lang="en-US" sz="2000" i="1" dirty="0">
                <a:solidFill>
                  <a:schemeClr val="tx1"/>
                </a:solidFill>
              </a:rPr>
            </a:b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Writing in 117 CE</a:t>
            </a:r>
          </a:p>
        </p:txBody>
      </p:sp>
    </p:spTree>
    <p:extLst>
      <p:ext uri="{BB962C8B-B14F-4D97-AF65-F5344CB8AC3E}">
        <p14:creationId xmlns:p14="http://schemas.microsoft.com/office/powerpoint/2010/main" val="1411878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89C607E-23F7-1D43-B569-801CED367A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0678416"/>
              </p:ext>
            </p:extLst>
          </p:nvPr>
        </p:nvGraphicFramePr>
        <p:xfrm>
          <a:off x="228600" y="1664513"/>
          <a:ext cx="8115298" cy="374568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81300">
                  <a:extLst>
                    <a:ext uri="{9D8B030D-6E8A-4147-A177-3AD203B41FA5}">
                      <a16:colId xmlns:a16="http://schemas.microsoft.com/office/drawing/2014/main" val="3623029985"/>
                    </a:ext>
                  </a:extLst>
                </a:gridCol>
                <a:gridCol w="1752599">
                  <a:extLst>
                    <a:ext uri="{9D8B030D-6E8A-4147-A177-3AD203B41FA5}">
                      <a16:colId xmlns:a16="http://schemas.microsoft.com/office/drawing/2014/main" val="429432379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231464644"/>
                    </a:ext>
                  </a:extLst>
                </a:gridCol>
                <a:gridCol w="1752599">
                  <a:extLst>
                    <a:ext uri="{9D8B030D-6E8A-4147-A177-3AD203B41FA5}">
                      <a16:colId xmlns:a16="http://schemas.microsoft.com/office/drawing/2014/main" val="1714938492"/>
                    </a:ext>
                  </a:extLst>
                </a:gridCol>
              </a:tblGrid>
              <a:tr h="826506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Beneficiary</a:t>
                      </a:r>
                    </a:p>
                  </a:txBody>
                  <a:tcPr marL="182880" marR="182880" marT="274320" marB="274320" anchor="b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Mark</a:t>
                      </a:r>
                    </a:p>
                  </a:txBody>
                  <a:tcPr marL="182880" marR="182880" marT="274320" marB="274320" anchor="b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Matthew</a:t>
                      </a:r>
                    </a:p>
                  </a:txBody>
                  <a:tcPr marL="182880" marR="182880" marT="274320" marB="274320" anchor="b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dirty="0">
                          <a:solidFill>
                            <a:schemeClr val="tx1"/>
                          </a:solidFill>
                          <a:effectLst/>
                          <a:latin typeface="+mj-lt"/>
                        </a:rPr>
                        <a:t>Luke</a:t>
                      </a:r>
                    </a:p>
                  </a:txBody>
                  <a:tcPr marL="182880" marR="182880" marT="274320" marB="274320" anchor="b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36906228"/>
                  </a:ext>
                </a:extLst>
              </a:tr>
              <a:tr h="826506"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Jairus</a:t>
                      </a:r>
                      <a:endParaRPr lang="en-US" sz="2400" b="0" dirty="0">
                        <a:solidFill>
                          <a:srgbClr val="009EC0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92000535"/>
                  </a:ext>
                </a:extLst>
              </a:tr>
              <a:tr h="834461"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Bartimaeus</a:t>
                      </a:r>
                    </a:p>
                  </a:txBody>
                  <a:tcPr marL="182880" marR="182880" marT="274320" marB="274320" anchor="ctr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30484482"/>
                  </a:ext>
                </a:extLst>
              </a:tr>
              <a:tr h="941527">
                <a:tc>
                  <a:txBody>
                    <a:bodyPr/>
                    <a:lstStyle/>
                    <a:p>
                      <a:pPr marL="0" marR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rgbClr val="009EC0"/>
                          </a:solidFill>
                          <a:effectLst/>
                          <a:latin typeface="+mj-lt"/>
                        </a:rPr>
                        <a:t>… son of Timaeus</a:t>
                      </a:r>
                    </a:p>
                  </a:txBody>
                  <a:tcPr marL="182880" marR="182880" marT="274320" marB="274320" anchor="ctr"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 marL="182880" marR="182880" marT="274320" marB="274320" anchor="ctr">
                    <a:lnL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64031315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D483BE4-C4C8-1F47-9800-C65B1218CD8D}"/>
              </a:ext>
            </a:extLst>
          </p:cNvPr>
          <p:cNvSpPr/>
          <p:nvPr/>
        </p:nvSpPr>
        <p:spPr>
          <a:xfrm>
            <a:off x="3205971" y="2795626"/>
            <a:ext cx="1359665" cy="533400"/>
          </a:xfrm>
          <a:prstGeom prst="roundRect">
            <a:avLst/>
          </a:prstGeom>
          <a:solidFill>
            <a:srgbClr val="009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5:22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154EA80-542E-7F44-B05A-593438C5F945}"/>
              </a:ext>
            </a:extLst>
          </p:cNvPr>
          <p:cNvSpPr/>
          <p:nvPr/>
        </p:nvSpPr>
        <p:spPr>
          <a:xfrm>
            <a:off x="4980803" y="2795626"/>
            <a:ext cx="1359665" cy="533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9:18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(unnamed)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8690159-BE3E-4647-9B72-22ECFDBEE894}"/>
              </a:ext>
            </a:extLst>
          </p:cNvPr>
          <p:cNvSpPr/>
          <p:nvPr/>
        </p:nvSpPr>
        <p:spPr>
          <a:xfrm>
            <a:off x="6803472" y="2795626"/>
            <a:ext cx="1359665" cy="533400"/>
          </a:xfrm>
          <a:prstGeom prst="roundRect">
            <a:avLst/>
          </a:prstGeom>
          <a:solidFill>
            <a:srgbClr val="009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8:41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2A03A20-CC4C-294D-ABBF-9249B9297B72}"/>
              </a:ext>
            </a:extLst>
          </p:cNvPr>
          <p:cNvSpPr/>
          <p:nvPr/>
        </p:nvSpPr>
        <p:spPr>
          <a:xfrm>
            <a:off x="3212335" y="3727856"/>
            <a:ext cx="1359665" cy="533400"/>
          </a:xfrm>
          <a:prstGeom prst="roundRect">
            <a:avLst/>
          </a:prstGeom>
          <a:solidFill>
            <a:srgbClr val="009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10:46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792D7D9-61BB-E64F-BBB4-086D6D885BC2}"/>
              </a:ext>
            </a:extLst>
          </p:cNvPr>
          <p:cNvSpPr/>
          <p:nvPr/>
        </p:nvSpPr>
        <p:spPr>
          <a:xfrm>
            <a:off x="3212335" y="4682071"/>
            <a:ext cx="1359665" cy="533400"/>
          </a:xfrm>
          <a:prstGeom prst="roundRect">
            <a:avLst/>
          </a:prstGeom>
          <a:solidFill>
            <a:srgbClr val="009E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10:46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8BDEFF1-9B21-EF4A-82EB-77E3DFE501E8}"/>
              </a:ext>
            </a:extLst>
          </p:cNvPr>
          <p:cNvSpPr/>
          <p:nvPr/>
        </p:nvSpPr>
        <p:spPr>
          <a:xfrm>
            <a:off x="4980804" y="3727856"/>
            <a:ext cx="1359665" cy="533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20:30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(unnamed)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3D0BDA1-3391-FF44-8FE8-C268B95782EE}"/>
              </a:ext>
            </a:extLst>
          </p:cNvPr>
          <p:cNvSpPr/>
          <p:nvPr/>
        </p:nvSpPr>
        <p:spPr>
          <a:xfrm>
            <a:off x="6803472" y="3727856"/>
            <a:ext cx="1359665" cy="5334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18:35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(unnamed)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DF8F6AD-DC8C-3E46-9F5B-745506D668D7}"/>
              </a:ext>
            </a:extLst>
          </p:cNvPr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Healing Beneficiaries</a:t>
            </a:r>
          </a:p>
        </p:txBody>
      </p:sp>
    </p:spTree>
    <p:extLst>
      <p:ext uri="{BB962C8B-B14F-4D97-AF65-F5344CB8AC3E}">
        <p14:creationId xmlns:p14="http://schemas.microsoft.com/office/powerpoint/2010/main" val="85245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9879682"/>
              </p:ext>
            </p:extLst>
          </p:nvPr>
        </p:nvGraphicFramePr>
        <p:xfrm>
          <a:off x="457200" y="1447800"/>
          <a:ext cx="82296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Number of Names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8600" y="762000"/>
            <a:ext cx="861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Count of names in the same story told in multiple accounts (excluding major characters and famous people)</a:t>
            </a:r>
          </a:p>
        </p:txBody>
      </p:sp>
    </p:spTree>
    <p:extLst>
      <p:ext uri="{BB962C8B-B14F-4D97-AF65-F5344CB8AC3E}">
        <p14:creationId xmlns:p14="http://schemas.microsoft.com/office/powerpoint/2010/main" val="31470090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Document how the Twelve defended the resurrection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264040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Key Takeaways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New Testament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valued living eyewitness sources</a:t>
              </a:r>
              <a:r>
                <a:rPr lang="en-US" sz="2400" dirty="0">
                  <a:solidFill>
                    <a:schemeClr val="tx1"/>
                  </a:solidFill>
                </a:rPr>
                <a:t> (and named them)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Gospels are ancient biographies which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expected</a:t>
              </a:r>
              <a:r>
                <a:rPr lang="en-US" sz="2400" dirty="0">
                  <a:solidFill>
                    <a:schemeClr val="tx1"/>
                  </a:solidFill>
                </a:rPr>
                <a:t> living eyewitnesses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The early church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valued living eyewitness sources</a:t>
              </a:r>
              <a:r>
                <a:rPr lang="en-US" sz="2400" dirty="0">
                  <a:solidFill>
                    <a:schemeClr val="tx1"/>
                  </a:solidFill>
                </a:rPr>
                <a:t> (and could name them)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85344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09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9" b="10139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“If I have only an hour with someone, I will spend the first 55 minutes asking questions and finding out what is troubling their heart and mind, and then </a:t>
            </a:r>
            <a:r>
              <a:rPr lang="en-US" sz="2400" b="1" dirty="0">
                <a:highlight>
                  <a:srgbClr val="C00002"/>
                </a:highlight>
              </a:rPr>
              <a:t>in the last 5 minutes I will share something of the truth</a:t>
            </a:r>
            <a:r>
              <a:rPr lang="en-US" sz="2400" dirty="0"/>
              <a:t>.”</a:t>
            </a:r>
            <a:endParaRPr lang="en-US" sz="24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FRANCIS SCHAEFFER</a:t>
            </a:r>
            <a:endParaRPr lang="en-US" sz="20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552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Simon of Cyrene, father of </a:t>
            </a:r>
            <a:r>
              <a:rPr lang="en-US" sz="4400" b="1" dirty="0"/>
              <a:t>Rufus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C7293A5-9F6A-4A42-B28F-77E682AEFD25}"/>
              </a:ext>
            </a:extLst>
          </p:cNvPr>
          <p:cNvGrpSpPr/>
          <p:nvPr/>
        </p:nvGrpSpPr>
        <p:grpSpPr>
          <a:xfrm>
            <a:off x="533400" y="2895600"/>
            <a:ext cx="8001000" cy="685800"/>
            <a:chOff x="533400" y="2895600"/>
            <a:chExt cx="8001000" cy="68580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36B79E8-7DCE-0445-821B-D0B03DF78CAA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30B7FE-A318-9845-8F59-02267667CECB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Mark names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Rufus in Mark 15:21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5676BE1-B42E-AD44-9DD5-FF20BEB47F36}"/>
              </a:ext>
            </a:extLst>
          </p:cNvPr>
          <p:cNvGrpSpPr/>
          <p:nvPr/>
        </p:nvGrpSpPr>
        <p:grpSpPr>
          <a:xfrm>
            <a:off x="533400" y="1833265"/>
            <a:ext cx="8001000" cy="685800"/>
            <a:chOff x="533400" y="1833265"/>
            <a:chExt cx="8001000" cy="685800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6D5A54-0C8D-804B-88A0-6609A2C1405C}"/>
                </a:ext>
              </a:extLst>
            </p:cNvPr>
            <p:cNvSpPr/>
            <p:nvPr/>
          </p:nvSpPr>
          <p:spPr>
            <a:xfrm>
              <a:off x="533400" y="1833265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12C2DC5-5653-DC4B-98A2-76A0B8F08883}"/>
                </a:ext>
              </a:extLst>
            </p:cNvPr>
            <p:cNvSpPr/>
            <p:nvPr/>
          </p:nvSpPr>
          <p:spPr>
            <a:xfrm>
              <a:off x="1447800" y="1833265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Mark was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written in Rome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0A87E3B-646D-1E41-9334-E8ECC604DF38}"/>
              </a:ext>
            </a:extLst>
          </p:cNvPr>
          <p:cNvGrpSpPr/>
          <p:nvPr/>
        </p:nvGrpSpPr>
        <p:grpSpPr>
          <a:xfrm>
            <a:off x="533400" y="3957935"/>
            <a:ext cx="8001000" cy="685800"/>
            <a:chOff x="533400" y="2895600"/>
            <a:chExt cx="8001000" cy="6858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2F0422-D845-1E4E-A7C5-B2069A212A2E}"/>
                </a:ext>
              </a:extLst>
            </p:cNvPr>
            <p:cNvSpPr/>
            <p:nvPr/>
          </p:nvSpPr>
          <p:spPr>
            <a:xfrm>
              <a:off x="533400" y="2895600"/>
              <a:ext cx="685800" cy="685800"/>
            </a:xfrm>
            <a:prstGeom prst="ellipse">
              <a:avLst/>
            </a:prstGeom>
            <a:solidFill>
              <a:srgbClr val="009E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230A02-C278-BF4F-B7D5-75C53BF2251C}"/>
                </a:ext>
              </a:extLst>
            </p:cNvPr>
            <p:cNvSpPr/>
            <p:nvPr/>
          </p:nvSpPr>
          <p:spPr>
            <a:xfrm>
              <a:off x="1447800" y="289560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Paul acknowledges a </a:t>
              </a:r>
              <a:r>
                <a:rPr lang="en-US" sz="2400" b="1" dirty="0">
                  <a:solidFill>
                    <a:schemeClr val="tx1"/>
                  </a:solidFill>
                  <a:highlight>
                    <a:srgbClr val="C00002"/>
                  </a:highlight>
                </a:rPr>
                <a:t>Rufus in Romans 16:13</a:t>
              </a: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CE1C68-C736-2F42-AD3D-29FCB9A69CAD}"/>
              </a:ext>
            </a:extLst>
          </p:cNvPr>
          <p:cNvCxnSpPr>
            <a:cxnSpLocks/>
          </p:cNvCxnSpPr>
          <p:nvPr/>
        </p:nvCxnSpPr>
        <p:spPr>
          <a:xfrm>
            <a:off x="304800" y="1066800"/>
            <a:ext cx="7543800" cy="0"/>
          </a:xfrm>
          <a:prstGeom prst="line">
            <a:avLst/>
          </a:prstGeom>
          <a:ln w="76200">
            <a:solidFill>
              <a:srgbClr val="009E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D0EFCC-C9E8-3442-8394-5A4A9B575149}"/>
              </a:ext>
            </a:extLst>
          </p:cNvPr>
          <p:cNvGrpSpPr/>
          <p:nvPr/>
        </p:nvGrpSpPr>
        <p:grpSpPr>
          <a:xfrm>
            <a:off x="4076700" y="2424315"/>
            <a:ext cx="4879385" cy="546740"/>
            <a:chOff x="3426415" y="2446740"/>
            <a:chExt cx="4879385" cy="5467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B317360-BF79-D147-B80B-379B20ADB520}"/>
                </a:ext>
              </a:extLst>
            </p:cNvPr>
            <p:cNvSpPr txBox="1"/>
            <p:nvPr/>
          </p:nvSpPr>
          <p:spPr>
            <a:xfrm>
              <a:off x="3864740" y="2601723"/>
              <a:ext cx="4441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A5C0E"/>
                  </a:solidFill>
                  <a:latin typeface="Bradley Hand" pitchFamily="2" charset="77"/>
                  <a:cs typeface="Apple Chancery" panose="03020702040506060504" pitchFamily="66" charset="-79"/>
                </a:rPr>
                <a:t>Rufus is possibly associated with Rome</a:t>
              </a: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99DC8AA-CF1D-2243-87BE-E3F498317B1C}"/>
                </a:ext>
              </a:extLst>
            </p:cNvPr>
            <p:cNvSpPr/>
            <p:nvPr/>
          </p:nvSpPr>
          <p:spPr>
            <a:xfrm rot="9371669">
              <a:off x="3443660" y="2446740"/>
              <a:ext cx="172295" cy="134007"/>
            </a:xfrm>
            <a:custGeom>
              <a:avLst/>
              <a:gdLst>
                <a:gd name="connsiteX0" fmla="*/ 0 w 283779"/>
                <a:gd name="connsiteY0" fmla="*/ 94593 h 220717"/>
                <a:gd name="connsiteX1" fmla="*/ 73572 w 283779"/>
                <a:gd name="connsiteY1" fmla="*/ 147145 h 220717"/>
                <a:gd name="connsiteX2" fmla="*/ 105103 w 283779"/>
                <a:gd name="connsiteY2" fmla="*/ 157655 h 220717"/>
                <a:gd name="connsiteX3" fmla="*/ 168165 w 283779"/>
                <a:gd name="connsiteY3" fmla="*/ 189186 h 220717"/>
                <a:gd name="connsiteX4" fmla="*/ 199696 w 283779"/>
                <a:gd name="connsiteY4" fmla="*/ 220717 h 220717"/>
                <a:gd name="connsiteX5" fmla="*/ 220717 w 283779"/>
                <a:gd name="connsiteY5" fmla="*/ 189186 h 220717"/>
                <a:gd name="connsiteX6" fmla="*/ 241738 w 283779"/>
                <a:gd name="connsiteY6" fmla="*/ 126124 h 220717"/>
                <a:gd name="connsiteX7" fmla="*/ 252248 w 283779"/>
                <a:gd name="connsiteY7" fmla="*/ 94593 h 220717"/>
                <a:gd name="connsiteX8" fmla="*/ 262759 w 283779"/>
                <a:gd name="connsiteY8" fmla="*/ 63062 h 220717"/>
                <a:gd name="connsiteX9" fmla="*/ 283779 w 283779"/>
                <a:gd name="connsiteY9" fmla="*/ 0 h 22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779" h="220717">
                  <a:moveTo>
                    <a:pt x="0" y="94593"/>
                  </a:moveTo>
                  <a:cubicBezTo>
                    <a:pt x="24524" y="112110"/>
                    <a:pt x="47729" y="131639"/>
                    <a:pt x="73572" y="147145"/>
                  </a:cubicBezTo>
                  <a:cubicBezTo>
                    <a:pt x="83072" y="152845"/>
                    <a:pt x="95194" y="152700"/>
                    <a:pt x="105103" y="157655"/>
                  </a:cubicBezTo>
                  <a:cubicBezTo>
                    <a:pt x="186601" y="198404"/>
                    <a:pt x="88911" y="162769"/>
                    <a:pt x="168165" y="189186"/>
                  </a:cubicBezTo>
                  <a:cubicBezTo>
                    <a:pt x="178675" y="199696"/>
                    <a:pt x="184832" y="220717"/>
                    <a:pt x="199696" y="220717"/>
                  </a:cubicBezTo>
                  <a:cubicBezTo>
                    <a:pt x="212328" y="220717"/>
                    <a:pt x="215587" y="200729"/>
                    <a:pt x="220717" y="189186"/>
                  </a:cubicBezTo>
                  <a:cubicBezTo>
                    <a:pt x="229716" y="168938"/>
                    <a:pt x="234731" y="147145"/>
                    <a:pt x="241738" y="126124"/>
                  </a:cubicBezTo>
                  <a:lnTo>
                    <a:pt x="252248" y="94593"/>
                  </a:lnTo>
                  <a:cubicBezTo>
                    <a:pt x="255752" y="84083"/>
                    <a:pt x="260072" y="73810"/>
                    <a:pt x="262759" y="63062"/>
                  </a:cubicBezTo>
                  <a:cubicBezTo>
                    <a:pt x="275169" y="13421"/>
                    <a:pt x="266809" y="33941"/>
                    <a:pt x="283779" y="0"/>
                  </a:cubicBezTo>
                </a:path>
              </a:pathLst>
            </a:custGeom>
            <a:noFill/>
            <a:ln>
              <a:solidFill>
                <a:srgbClr val="CA5C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335DF627-6E0C-E54F-A623-35947A00C239}"/>
                </a:ext>
              </a:extLst>
            </p:cNvPr>
            <p:cNvSpPr/>
            <p:nvPr/>
          </p:nvSpPr>
          <p:spPr>
            <a:xfrm rot="7200000">
              <a:off x="3708564" y="2485014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rgbClr val="CA5C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17ED710-664D-B44D-91F1-1C7EF2A5613B}"/>
                </a:ext>
              </a:extLst>
            </p:cNvPr>
            <p:cNvGrpSpPr/>
            <p:nvPr/>
          </p:nvGrpSpPr>
          <p:grpSpPr>
            <a:xfrm rot="15300000">
              <a:off x="3567728" y="2679872"/>
              <a:ext cx="172295" cy="454921"/>
              <a:chOff x="3616245" y="2677964"/>
              <a:chExt cx="172295" cy="454921"/>
            </a:xfrm>
          </p:grpSpPr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id="{A4CE999F-4A98-9849-8D0C-CCC1C9C05635}"/>
                  </a:ext>
                </a:extLst>
              </p:cNvPr>
              <p:cNvSpPr/>
              <p:nvPr/>
            </p:nvSpPr>
            <p:spPr>
              <a:xfrm rot="11370456">
                <a:off x="3616245" y="267796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rgbClr val="CA5C0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id="{6FF05BF4-EE84-EE4E-ABCD-676EEEE9F6CA}"/>
                  </a:ext>
                </a:extLst>
              </p:cNvPr>
              <p:cNvSpPr/>
              <p:nvPr/>
            </p:nvSpPr>
            <p:spPr>
              <a:xfrm>
                <a:off x="3702392" y="2807065"/>
                <a:ext cx="31917" cy="325820"/>
              </a:xfrm>
              <a:custGeom>
                <a:avLst/>
                <a:gdLst>
                  <a:gd name="connsiteX0" fmla="*/ 0 w 31917"/>
                  <a:gd name="connsiteY0" fmla="*/ 0 h 325820"/>
                  <a:gd name="connsiteX1" fmla="*/ 21021 w 31917"/>
                  <a:gd name="connsiteY1" fmla="*/ 73572 h 325820"/>
                  <a:gd name="connsiteX2" fmla="*/ 31531 w 31917"/>
                  <a:gd name="connsiteY2" fmla="*/ 325820 h 32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1917" h="325820">
                    <a:moveTo>
                      <a:pt x="0" y="0"/>
                    </a:moveTo>
                    <a:cubicBezTo>
                      <a:pt x="7007" y="24524"/>
                      <a:pt x="17043" y="48379"/>
                      <a:pt x="21021" y="73572"/>
                    </a:cubicBezTo>
                    <a:cubicBezTo>
                      <a:pt x="35022" y="162246"/>
                      <a:pt x="31531" y="236581"/>
                      <a:pt x="31531" y="325820"/>
                    </a:cubicBezTo>
                  </a:path>
                </a:pathLst>
              </a:custGeom>
              <a:noFill/>
              <a:ln>
                <a:solidFill>
                  <a:srgbClr val="CA5C0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4BE4332-2BDA-7B44-9731-BD35ACB66FDF}"/>
              </a:ext>
            </a:extLst>
          </p:cNvPr>
          <p:cNvGrpSpPr/>
          <p:nvPr/>
        </p:nvGrpSpPr>
        <p:grpSpPr>
          <a:xfrm>
            <a:off x="533400" y="5020270"/>
            <a:ext cx="8001000" cy="685800"/>
            <a:chOff x="533400" y="5020270"/>
            <a:chExt cx="8001000" cy="6858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1641DFD-C31E-AF4B-92BD-EE7443ED3AAF}"/>
                </a:ext>
              </a:extLst>
            </p:cNvPr>
            <p:cNvSpPr/>
            <p:nvPr/>
          </p:nvSpPr>
          <p:spPr>
            <a:xfrm>
              <a:off x="533400" y="5020270"/>
              <a:ext cx="685800" cy="685800"/>
            </a:xfrm>
            <a:prstGeom prst="ellipse">
              <a:avLst/>
            </a:prstGeom>
            <a:solidFill>
              <a:srgbClr val="CA5C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180CAD-DACF-7840-8853-448ACB5C4069}"/>
                </a:ext>
              </a:extLst>
            </p:cNvPr>
            <p:cNvSpPr/>
            <p:nvPr/>
          </p:nvSpPr>
          <p:spPr>
            <a:xfrm>
              <a:off x="1447800" y="5020270"/>
              <a:ext cx="7086600" cy="6858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Rufus was named in Mark because he was known to the people in Rome</a:t>
              </a:r>
            </a:p>
          </p:txBody>
        </p: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B9F74674-5221-7C4A-AF5D-021D45486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700" y="5134570"/>
              <a:ext cx="457200" cy="457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18421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BFA6ABBF-9BD4-7D43-91ED-F083271F18BA}"/>
              </a:ext>
            </a:extLst>
          </p:cNvPr>
          <p:cNvGrpSpPr/>
          <p:nvPr/>
        </p:nvGrpSpPr>
        <p:grpSpPr>
          <a:xfrm>
            <a:off x="4767561" y="3373508"/>
            <a:ext cx="2014239" cy="992632"/>
            <a:chOff x="4767561" y="3373508"/>
            <a:chExt cx="2014239" cy="992632"/>
          </a:xfrm>
        </p:grpSpPr>
        <p:cxnSp>
          <p:nvCxnSpPr>
            <p:cNvPr id="45" name="Elbow Connector 44">
              <a:extLst>
                <a:ext uri="{FF2B5EF4-FFF2-40B4-BE49-F238E27FC236}">
                  <a16:creationId xmlns:a16="http://schemas.microsoft.com/office/drawing/2014/main" id="{FC432DF9-293C-EA4A-9F95-FA2384BEC887}"/>
                </a:ext>
              </a:extLst>
            </p:cNvPr>
            <p:cNvCxnSpPr>
              <a:cxnSpLocks/>
              <a:stCxn id="47" idx="1"/>
            </p:cNvCxnSpPr>
            <p:nvPr/>
          </p:nvCxnSpPr>
          <p:spPr>
            <a:xfrm rot="10800000">
              <a:off x="4767561" y="3373508"/>
              <a:ext cx="360554" cy="731023"/>
            </a:xfrm>
            <a:prstGeom prst="bentConnector2">
              <a:avLst/>
            </a:prstGeom>
            <a:ln>
              <a:solidFill>
                <a:srgbClr val="CA5C0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3CE70AB-FFA9-BD41-AFF2-32132D68787E}"/>
                </a:ext>
              </a:extLst>
            </p:cNvPr>
            <p:cNvSpPr txBox="1"/>
            <p:nvPr/>
          </p:nvSpPr>
          <p:spPr>
            <a:xfrm>
              <a:off x="5128115" y="3842920"/>
              <a:ext cx="16536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7D7D7"/>
                  </a:solidFill>
                </a:rPr>
                <a:t>Three women named</a:t>
              </a:r>
              <a:r>
                <a:rPr lang="en-US" sz="1400" baseline="30000" dirty="0">
                  <a:solidFill>
                    <a:srgbClr val="D7D7D7"/>
                  </a:solidFill>
                </a:rPr>
                <a:t>2</a:t>
              </a:r>
              <a:r>
                <a:rPr lang="en-US" sz="1400" dirty="0">
                  <a:solidFill>
                    <a:srgbClr val="D7D7D7"/>
                  </a:solidFill>
                </a:rPr>
                <a:t> (16:1) 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16D3216-130F-DE46-801A-E2661268FBE9}"/>
              </a:ext>
            </a:extLst>
          </p:cNvPr>
          <p:cNvGrpSpPr/>
          <p:nvPr/>
        </p:nvGrpSpPr>
        <p:grpSpPr>
          <a:xfrm>
            <a:off x="3808081" y="3357108"/>
            <a:ext cx="2354819" cy="252281"/>
            <a:chOff x="3808081" y="3357108"/>
            <a:chExt cx="2354819" cy="252281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9F607A7-364E-F34D-BF45-EEC157379A77}"/>
                </a:ext>
              </a:extLst>
            </p:cNvPr>
            <p:cNvSpPr/>
            <p:nvPr/>
          </p:nvSpPr>
          <p:spPr>
            <a:xfrm>
              <a:off x="3808081" y="3366613"/>
              <a:ext cx="149836" cy="242776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rgbClr val="CA5C0E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E724B1D-F543-424E-BB45-699742D918CA}"/>
                </a:ext>
              </a:extLst>
            </p:cNvPr>
            <p:cNvSpPr/>
            <p:nvPr/>
          </p:nvSpPr>
          <p:spPr>
            <a:xfrm>
              <a:off x="3957918" y="3357108"/>
              <a:ext cx="2204982" cy="251794"/>
            </a:xfrm>
            <a:prstGeom prst="rect">
              <a:avLst/>
            </a:prstGeom>
            <a:solidFill>
              <a:srgbClr val="CA5C0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Women’s perspective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C67C0E7-274B-2D45-81B5-F1C7D7A1D28E}"/>
              </a:ext>
            </a:extLst>
          </p:cNvPr>
          <p:cNvGrpSpPr/>
          <p:nvPr/>
        </p:nvGrpSpPr>
        <p:grpSpPr>
          <a:xfrm>
            <a:off x="0" y="3110017"/>
            <a:ext cx="3248495" cy="242776"/>
            <a:chOff x="0" y="3110017"/>
            <a:chExt cx="3248495" cy="242776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9CCEDA1-D6B7-D245-8BF4-23F1FAC9EADE}"/>
                </a:ext>
              </a:extLst>
            </p:cNvPr>
            <p:cNvSpPr/>
            <p:nvPr/>
          </p:nvSpPr>
          <p:spPr>
            <a:xfrm>
              <a:off x="0" y="3110017"/>
              <a:ext cx="228600" cy="242776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rgbClr val="009EC0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228601" y="3110017"/>
              <a:ext cx="3019894" cy="242776"/>
            </a:xfrm>
            <a:prstGeom prst="rect">
              <a:avLst/>
            </a:prstGeom>
            <a:solidFill>
              <a:srgbClr val="009EC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Peter’s perspective</a:t>
              </a: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228600" y="152400"/>
            <a:ext cx="8610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Sources in the Gospel of Mark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310B7EA-AB8D-A24C-929D-6D4C538AEBB0}"/>
              </a:ext>
            </a:extLst>
          </p:cNvPr>
          <p:cNvGrpSpPr/>
          <p:nvPr/>
        </p:nvGrpSpPr>
        <p:grpSpPr>
          <a:xfrm>
            <a:off x="3253712" y="1923488"/>
            <a:ext cx="1557380" cy="1429304"/>
            <a:chOff x="3253712" y="1923488"/>
            <a:chExt cx="1557380" cy="142930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B72B311-C141-834F-81D2-8878D0CBCACC}"/>
                </a:ext>
              </a:extLst>
            </p:cNvPr>
            <p:cNvSpPr txBox="1"/>
            <p:nvPr/>
          </p:nvSpPr>
          <p:spPr>
            <a:xfrm>
              <a:off x="3471853" y="1923488"/>
              <a:ext cx="13392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7D7D7"/>
                  </a:solidFill>
                </a:rPr>
                <a:t>Peter flees (14:72)</a:t>
              </a:r>
            </a:p>
          </p:txBody>
        </p:sp>
        <p:cxnSp>
          <p:nvCxnSpPr>
            <p:cNvPr id="43" name="Elbow Connector 42">
              <a:extLst>
                <a:ext uri="{FF2B5EF4-FFF2-40B4-BE49-F238E27FC236}">
                  <a16:creationId xmlns:a16="http://schemas.microsoft.com/office/drawing/2014/main" id="{B65B0583-DC0B-C243-A548-B4BE3730ECA4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3253712" y="2197327"/>
              <a:ext cx="271453" cy="1155465"/>
            </a:xfrm>
            <a:prstGeom prst="bentConnector2">
              <a:avLst/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F5BDB07-566B-F647-B44C-45A508172C2D}"/>
              </a:ext>
            </a:extLst>
          </p:cNvPr>
          <p:cNvGrpSpPr/>
          <p:nvPr/>
        </p:nvGrpSpPr>
        <p:grpSpPr>
          <a:xfrm>
            <a:off x="6079295" y="1899733"/>
            <a:ext cx="2209867" cy="1501112"/>
            <a:chOff x="6079295" y="1899733"/>
            <a:chExt cx="2209867" cy="1501112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D36EB5D-B780-3E4F-B763-7803371D88F2}"/>
                </a:ext>
              </a:extLst>
            </p:cNvPr>
            <p:cNvSpPr txBox="1"/>
            <p:nvPr/>
          </p:nvSpPr>
          <p:spPr>
            <a:xfrm>
              <a:off x="6340319" y="1899733"/>
              <a:ext cx="19488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7D7D7"/>
                  </a:solidFill>
                </a:rPr>
                <a:t>Angel says to get Peter (16:7)</a:t>
              </a:r>
            </a:p>
          </p:txBody>
        </p:sp>
        <p:cxnSp>
          <p:nvCxnSpPr>
            <p:cNvPr id="52" name="Elbow Connector 51">
              <a:extLst>
                <a:ext uri="{FF2B5EF4-FFF2-40B4-BE49-F238E27FC236}">
                  <a16:creationId xmlns:a16="http://schemas.microsoft.com/office/drawing/2014/main" id="{9745E559-FCCD-C24B-B475-03FD2F4CF704}"/>
                </a:ext>
              </a:extLst>
            </p:cNvPr>
            <p:cNvCxnSpPr>
              <a:cxnSpLocks/>
              <a:stCxn id="68" idx="1"/>
            </p:cNvCxnSpPr>
            <p:nvPr/>
          </p:nvCxnSpPr>
          <p:spPr>
            <a:xfrm rot="10800000" flipV="1">
              <a:off x="6079295" y="2161343"/>
              <a:ext cx="261025" cy="1239502"/>
            </a:xfrm>
            <a:prstGeom prst="bentConnector2">
              <a:avLst/>
            </a:prstGeom>
            <a:ln>
              <a:solidFill>
                <a:srgbClr val="CA5C0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461BBF6-16FD-0B49-AA83-7DE3FDAD38F0}"/>
              </a:ext>
            </a:extLst>
          </p:cNvPr>
          <p:cNvGrpSpPr/>
          <p:nvPr/>
        </p:nvGrpSpPr>
        <p:grpSpPr>
          <a:xfrm>
            <a:off x="3808082" y="3352793"/>
            <a:ext cx="1906918" cy="1684868"/>
            <a:chOff x="3808082" y="3352793"/>
            <a:chExt cx="1906918" cy="1684868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F706697-5EDB-2D46-850D-8EA4FB1F1EE2}"/>
                </a:ext>
              </a:extLst>
            </p:cNvPr>
            <p:cNvSpPr txBox="1"/>
            <p:nvPr/>
          </p:nvSpPr>
          <p:spPr>
            <a:xfrm>
              <a:off x="4336750" y="4514441"/>
              <a:ext cx="13782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7D7D7"/>
                  </a:solidFill>
                </a:rPr>
                <a:t>Simon of Cyrene (15:21) </a:t>
              </a:r>
            </a:p>
          </p:txBody>
        </p:sp>
        <p:cxnSp>
          <p:nvCxnSpPr>
            <p:cNvPr id="65" name="Elbow Connector 64">
              <a:extLst>
                <a:ext uri="{FF2B5EF4-FFF2-40B4-BE49-F238E27FC236}">
                  <a16:creationId xmlns:a16="http://schemas.microsoft.com/office/drawing/2014/main" id="{CF19BC3D-F509-3C47-8A92-1060F0470D21}"/>
                </a:ext>
              </a:extLst>
            </p:cNvPr>
            <p:cNvCxnSpPr>
              <a:cxnSpLocks/>
              <a:stCxn id="69" idx="1"/>
            </p:cNvCxnSpPr>
            <p:nvPr/>
          </p:nvCxnSpPr>
          <p:spPr>
            <a:xfrm rot="10800000">
              <a:off x="3808082" y="3352793"/>
              <a:ext cx="528668" cy="1423258"/>
            </a:xfrm>
            <a:prstGeom prst="bentConnector2">
              <a:avLst/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E02CC4E-F858-EE41-AD48-7CF9CA34485F}"/>
              </a:ext>
            </a:extLst>
          </p:cNvPr>
          <p:cNvGrpSpPr/>
          <p:nvPr/>
        </p:nvGrpSpPr>
        <p:grpSpPr>
          <a:xfrm>
            <a:off x="4480840" y="1901641"/>
            <a:ext cx="1606773" cy="1429304"/>
            <a:chOff x="4480840" y="1901641"/>
            <a:chExt cx="1606773" cy="142930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1E8D82-4DAD-714F-960A-37509319B983}"/>
                </a:ext>
              </a:extLst>
            </p:cNvPr>
            <p:cNvSpPr txBox="1"/>
            <p:nvPr/>
          </p:nvSpPr>
          <p:spPr>
            <a:xfrm>
              <a:off x="4698981" y="1901641"/>
              <a:ext cx="13886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7D7D7"/>
                  </a:solidFill>
                </a:rPr>
                <a:t>Two women named</a:t>
              </a:r>
              <a:r>
                <a:rPr lang="en-US" sz="1400" baseline="30000" dirty="0">
                  <a:solidFill>
                    <a:srgbClr val="D7D7D7"/>
                  </a:solidFill>
                </a:rPr>
                <a:t>1</a:t>
              </a:r>
              <a:r>
                <a:rPr lang="en-US" sz="1400" dirty="0">
                  <a:solidFill>
                    <a:srgbClr val="D7D7D7"/>
                  </a:solidFill>
                </a:rPr>
                <a:t> (15:47)</a:t>
              </a:r>
            </a:p>
          </p:txBody>
        </p:sp>
        <p:cxnSp>
          <p:nvCxnSpPr>
            <p:cNvPr id="38" name="Elbow Connector 37">
              <a:extLst>
                <a:ext uri="{FF2B5EF4-FFF2-40B4-BE49-F238E27FC236}">
                  <a16:creationId xmlns:a16="http://schemas.microsoft.com/office/drawing/2014/main" id="{04569C8F-49B2-EE4C-B906-90D8B3F4E58B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480840" y="2175480"/>
              <a:ext cx="271453" cy="1155465"/>
            </a:xfrm>
            <a:prstGeom prst="bentConnector2">
              <a:avLst/>
            </a:prstGeom>
            <a:ln>
              <a:solidFill>
                <a:srgbClr val="CA5C0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Rectangle 52">
            <a:extLst>
              <a:ext uri="{FF2B5EF4-FFF2-40B4-BE49-F238E27FC236}">
                <a16:creationId xmlns:a16="http://schemas.microsoft.com/office/drawing/2014/main" id="{FA7152F2-ACC7-FD46-AA8B-99583BA40AA9}"/>
              </a:ext>
            </a:extLst>
          </p:cNvPr>
          <p:cNvSpPr/>
          <p:nvPr/>
        </p:nvSpPr>
        <p:spPr>
          <a:xfrm>
            <a:off x="6162899" y="3097446"/>
            <a:ext cx="2621699" cy="242776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Peter’s perspective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35FE778-CE21-E74C-8140-9422A8A27737}"/>
              </a:ext>
            </a:extLst>
          </p:cNvPr>
          <p:cNvGrpSpPr/>
          <p:nvPr/>
        </p:nvGrpSpPr>
        <p:grpSpPr>
          <a:xfrm>
            <a:off x="6872989" y="3352791"/>
            <a:ext cx="2236587" cy="1161756"/>
            <a:chOff x="6872989" y="3352791"/>
            <a:chExt cx="2236587" cy="1161756"/>
          </a:xfrm>
        </p:grpSpPr>
        <p:cxnSp>
          <p:nvCxnSpPr>
            <p:cNvPr id="54" name="Elbow Connector 53">
              <a:extLst>
                <a:ext uri="{FF2B5EF4-FFF2-40B4-BE49-F238E27FC236}">
                  <a16:creationId xmlns:a16="http://schemas.microsoft.com/office/drawing/2014/main" id="{1F8C94F7-996C-774E-A181-F25F0B9E79B1}"/>
                </a:ext>
              </a:extLst>
            </p:cNvPr>
            <p:cNvCxnSpPr>
              <a:cxnSpLocks/>
              <a:stCxn id="55" idx="1"/>
            </p:cNvCxnSpPr>
            <p:nvPr/>
          </p:nvCxnSpPr>
          <p:spPr>
            <a:xfrm rot="10800000">
              <a:off x="6872989" y="3352791"/>
              <a:ext cx="393425" cy="792425"/>
            </a:xfrm>
            <a:prstGeom prst="bentConnector2">
              <a:avLst/>
            </a:prstGeom>
            <a:ln>
              <a:solidFill>
                <a:srgbClr val="009E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4EF032A-9C81-1C42-8D44-BA76CD201811}"/>
                </a:ext>
              </a:extLst>
            </p:cNvPr>
            <p:cNvSpPr txBox="1"/>
            <p:nvPr/>
          </p:nvSpPr>
          <p:spPr>
            <a:xfrm>
              <a:off x="7266413" y="3775883"/>
              <a:ext cx="1843163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D7D7D7"/>
                  </a:solidFill>
                </a:rPr>
                <a:t>Jesus criticizes the men for not believing (16:14) </a:t>
              </a:r>
            </a:p>
          </p:txBody>
        </p:sp>
      </p:grpSp>
      <p:cxnSp>
        <p:nvCxnSpPr>
          <p:cNvPr id="24" name="Straight Connector 23"/>
          <p:cNvCxnSpPr/>
          <p:nvPr/>
        </p:nvCxnSpPr>
        <p:spPr>
          <a:xfrm>
            <a:off x="71581" y="3353744"/>
            <a:ext cx="8714896" cy="0"/>
          </a:xfrm>
          <a:prstGeom prst="line">
            <a:avLst/>
          </a:prstGeom>
          <a:ln>
            <a:solidFill>
              <a:srgbClr val="D7D7D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Table 65">
            <a:extLst>
              <a:ext uri="{FF2B5EF4-FFF2-40B4-BE49-F238E27FC236}">
                <a16:creationId xmlns:a16="http://schemas.microsoft.com/office/drawing/2014/main" id="{F2285867-552C-8D4F-A876-F69DFEB67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991395"/>
              </p:ext>
            </p:extLst>
          </p:nvPr>
        </p:nvGraphicFramePr>
        <p:xfrm>
          <a:off x="5777000" y="5081319"/>
          <a:ext cx="260500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6600">
                  <a:extLst>
                    <a:ext uri="{9D8B030D-6E8A-4147-A177-3AD203B41FA5}">
                      <a16:colId xmlns:a16="http://schemas.microsoft.com/office/drawing/2014/main" val="158758788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1338497365"/>
                    </a:ext>
                  </a:extLst>
                </a:gridCol>
              </a:tblGrid>
              <a:tr h="338980">
                <a:tc>
                  <a:txBody>
                    <a:bodyPr/>
                    <a:lstStyle/>
                    <a:p>
                      <a:pPr algn="r"/>
                      <a:r>
                        <a:rPr lang="en-US" baseline="30000" dirty="0"/>
                        <a:t>1</a:t>
                      </a:r>
                    </a:p>
                  </a:txBody>
                  <a:tcPr marR="0" marT="137160">
                    <a:lnB w="635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Mary Magdalene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Mary, mother of Joseph</a:t>
                      </a:r>
                    </a:p>
                  </a:txBody>
                  <a:tcPr>
                    <a:lnB w="635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0177786"/>
                  </a:ext>
                </a:extLst>
              </a:tr>
              <a:tr h="33898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30000" dirty="0"/>
                        <a:t>2</a:t>
                      </a:r>
                    </a:p>
                  </a:txBody>
                  <a:tcPr marR="0" marT="137160">
                    <a:lnT w="635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Mary Magdalene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Mary, mother of James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Salome</a:t>
                      </a:r>
                    </a:p>
                  </a:txBody>
                  <a:tcPr>
                    <a:lnT w="6350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126975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8015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161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6D0AD62-610F-2343-9B0E-52F648458EA8}"/>
              </a:ext>
            </a:extLst>
          </p:cNvPr>
          <p:cNvGrpSpPr/>
          <p:nvPr/>
        </p:nvGrpSpPr>
        <p:grpSpPr>
          <a:xfrm>
            <a:off x="209549" y="1669464"/>
            <a:ext cx="8724901" cy="954107"/>
            <a:chOff x="304800" y="4648200"/>
            <a:chExt cx="8724901" cy="95410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E69FF4-5D6C-1F4A-BC1D-8328E1004154}"/>
                </a:ext>
              </a:extLst>
            </p:cNvPr>
            <p:cNvSpPr txBox="1"/>
            <p:nvPr/>
          </p:nvSpPr>
          <p:spPr>
            <a:xfrm>
              <a:off x="304800" y="4648200"/>
              <a:ext cx="11479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What?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796A5EC-87C6-D048-8010-771FD1CA8E24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Show that the Gospel accounts come from eyewitness testimony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6DEED69-411E-5C47-8C2F-1FA7F3AC4BAB}"/>
              </a:ext>
            </a:extLst>
          </p:cNvPr>
          <p:cNvGrpSpPr/>
          <p:nvPr/>
        </p:nvGrpSpPr>
        <p:grpSpPr>
          <a:xfrm>
            <a:off x="209549" y="2860491"/>
            <a:ext cx="8724901" cy="954107"/>
            <a:chOff x="304800" y="4648200"/>
            <a:chExt cx="8724901" cy="9541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67C1E-EE53-F64B-A1C4-C71C7BD5283F}"/>
                </a:ext>
              </a:extLst>
            </p:cNvPr>
            <p:cNvSpPr txBox="1"/>
            <p:nvPr/>
          </p:nvSpPr>
          <p:spPr>
            <a:xfrm>
              <a:off x="304800" y="4648200"/>
              <a:ext cx="1014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Why?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657A2D-A10C-1745-AFDB-1C0FC5EA2AAD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 that we can show that the Gospels did not form via legendary development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3A2E7B-FE2C-7045-B882-6D1EC3306C1D}"/>
              </a:ext>
            </a:extLst>
          </p:cNvPr>
          <p:cNvGrpSpPr/>
          <p:nvPr/>
        </p:nvGrpSpPr>
        <p:grpSpPr>
          <a:xfrm>
            <a:off x="184149" y="4051518"/>
            <a:ext cx="8724901" cy="2246769"/>
            <a:chOff x="304800" y="4648200"/>
            <a:chExt cx="8724901" cy="224676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CC9CB31-E9E8-7549-8460-8E8840BD1585}"/>
                </a:ext>
              </a:extLst>
            </p:cNvPr>
            <p:cNvSpPr txBox="1"/>
            <p:nvPr/>
          </p:nvSpPr>
          <p:spPr>
            <a:xfrm>
              <a:off x="304800" y="4648200"/>
              <a:ext cx="10200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9EC0"/>
                  </a:solidFill>
                </a:rPr>
                <a:t>How?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29ADED-FFF5-454C-BE17-6323C474D829}"/>
                </a:ext>
              </a:extLst>
            </p:cNvPr>
            <p:cNvSpPr txBox="1"/>
            <p:nvPr/>
          </p:nvSpPr>
          <p:spPr>
            <a:xfrm>
              <a:off x="1600201" y="4648200"/>
              <a:ext cx="7429500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By showing that:</a:t>
              </a:r>
            </a:p>
            <a:p>
              <a:pPr marL="457200" indent="-457200">
                <a:buFont typeface="+mj-lt"/>
                <a:buAutoNum type="arabicPeriod"/>
              </a:pPr>
              <a:r>
                <a:rPr lang="en-US" sz="2800" dirty="0"/>
                <a:t>Gospels are ancient biographies which </a:t>
              </a:r>
              <a:r>
                <a:rPr lang="en-US" sz="2800" b="1" dirty="0">
                  <a:highlight>
                    <a:srgbClr val="C00002"/>
                  </a:highlight>
                </a:rPr>
                <a:t>expected</a:t>
              </a:r>
              <a:r>
                <a:rPr lang="en-US" sz="2800" dirty="0"/>
                <a:t> living eyewitnesses</a:t>
              </a:r>
            </a:p>
            <a:p>
              <a:pPr marL="457200" indent="-457200">
                <a:buFont typeface="+mj-lt"/>
                <a:buAutoNum type="arabicPeriod"/>
              </a:pPr>
              <a:r>
                <a:rPr lang="en-US" sz="2800" dirty="0"/>
                <a:t>The New Testament &amp; early church </a:t>
              </a:r>
              <a:r>
                <a:rPr lang="en-US" sz="2800" b="1" dirty="0">
                  <a:highlight>
                    <a:srgbClr val="C00002"/>
                  </a:highlight>
                </a:rPr>
                <a:t>valued and named</a:t>
              </a:r>
              <a:r>
                <a:rPr lang="en-US" sz="2800" dirty="0"/>
                <a:t> living eyewitness sources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9B462F9-C753-8044-8DE2-965ABC154D9C}"/>
              </a:ext>
            </a:extLst>
          </p:cNvPr>
          <p:cNvCxnSpPr>
            <a:cxnSpLocks/>
          </p:cNvCxnSpPr>
          <p:nvPr/>
        </p:nvCxnSpPr>
        <p:spPr>
          <a:xfrm>
            <a:off x="1373874" y="1669464"/>
            <a:ext cx="0" cy="4197936"/>
          </a:xfrm>
          <a:prstGeom prst="line">
            <a:avLst/>
          </a:prstGeom>
          <a:ln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43D1156-26DE-A44F-B5F8-AACFA794E957}"/>
              </a:ext>
            </a:extLst>
          </p:cNvPr>
          <p:cNvSpPr txBox="1"/>
          <p:nvPr/>
        </p:nvSpPr>
        <p:spPr>
          <a:xfrm>
            <a:off x="209549" y="708674"/>
            <a:ext cx="89344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IDEA IN BRIEF</a:t>
            </a:r>
          </a:p>
        </p:txBody>
      </p:sp>
    </p:spTree>
    <p:extLst>
      <p:ext uri="{BB962C8B-B14F-4D97-AF65-F5344CB8AC3E}">
        <p14:creationId xmlns:p14="http://schemas.microsoft.com/office/powerpoint/2010/main" val="2031453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 the requirements for the 12 Apostles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3604</TotalTime>
  <Words>1227</Words>
  <Application>Microsoft Macintosh PowerPoint</Application>
  <PresentationFormat>On-screen Show (4:3)</PresentationFormat>
  <Paragraphs>142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Avenir Book</vt:lpstr>
      <vt:lpstr>Bradley Hand</vt:lpstr>
      <vt:lpstr>Calibri</vt:lpstr>
      <vt:lpstr>Gabriola</vt:lpstr>
      <vt:lpstr>Office Theme</vt:lpstr>
      <vt:lpstr>APOLOGETICS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Read the requirements for the 12 Apostles</vt:lpstr>
      <vt:lpstr>PowerPoint Presentation</vt:lpstr>
      <vt:lpstr>PowerPoint Presentation</vt:lpstr>
      <vt:lpstr>PowerPoint Presentation</vt:lpstr>
      <vt:lpstr>PowerPoint Presentation</vt:lpstr>
      <vt:lpstr>Document the claims that Luke makes in regards to his 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Document the claims of 1 Corinthians 15:1-8 regarding the resurrection account sources</vt:lpstr>
      <vt:lpstr>PowerPoint Presentation</vt:lpstr>
      <vt:lpstr>PowerPoint Presentation</vt:lpstr>
      <vt:lpstr>PowerPoint Presentation</vt:lpstr>
      <vt:lpstr>Document how the Twelve defended the resurrection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160</cp:revision>
  <dcterms:created xsi:type="dcterms:W3CDTF">2010-07-14T22:15:37Z</dcterms:created>
  <dcterms:modified xsi:type="dcterms:W3CDTF">2020-10-21T02:04:36Z</dcterms:modified>
</cp:coreProperties>
</file>

<file path=docProps/thumbnail.jpeg>
</file>